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4"/>
  </p:notesMasterIdLst>
  <p:sldIdLst>
    <p:sldId id="292" r:id="rId2"/>
    <p:sldId id="295" r:id="rId3"/>
    <p:sldId id="259" r:id="rId4"/>
    <p:sldId id="300" r:id="rId5"/>
    <p:sldId id="296" r:id="rId6"/>
    <p:sldId id="305" r:id="rId7"/>
    <p:sldId id="290" r:id="rId8"/>
    <p:sldId id="309" r:id="rId9"/>
    <p:sldId id="301" r:id="rId10"/>
    <p:sldId id="289" r:id="rId11"/>
    <p:sldId id="310" r:id="rId12"/>
    <p:sldId id="314" r:id="rId13"/>
  </p:sldIdLst>
  <p:sldSz cx="12192000" cy="6858000"/>
  <p:notesSz cx="7077075" cy="9363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7" autoAdjust="0"/>
    <p:restoredTop sz="94660"/>
  </p:normalViewPr>
  <p:slideViewPr>
    <p:cSldViewPr snapToGrid="0" showGuides="1">
      <p:cViewPr varScale="1">
        <p:scale>
          <a:sx n="90" d="100"/>
          <a:sy n="90" d="100"/>
        </p:scale>
        <p:origin x="576"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780"/>
          </a:xfrm>
          <a:prstGeom prst="rect">
            <a:avLst/>
          </a:prstGeom>
        </p:spPr>
        <p:txBody>
          <a:bodyPr vert="horz" lIns="93936" tIns="46968" rIns="93936" bIns="46968" rtlCol="0"/>
          <a:lstStyle>
            <a:lvl1pPr algn="l">
              <a:defRPr sz="1200"/>
            </a:lvl1pPr>
          </a:lstStyle>
          <a:p>
            <a:endParaRPr lang="en-US" dirty="0"/>
          </a:p>
        </p:txBody>
      </p:sp>
      <p:sp>
        <p:nvSpPr>
          <p:cNvPr id="3" name="Date Placeholder 2"/>
          <p:cNvSpPr>
            <a:spLocks noGrp="1"/>
          </p:cNvSpPr>
          <p:nvPr>
            <p:ph type="dt" idx="1"/>
          </p:nvPr>
        </p:nvSpPr>
        <p:spPr>
          <a:xfrm>
            <a:off x="4008705" y="0"/>
            <a:ext cx="3066733" cy="469780"/>
          </a:xfrm>
          <a:prstGeom prst="rect">
            <a:avLst/>
          </a:prstGeom>
        </p:spPr>
        <p:txBody>
          <a:bodyPr vert="horz" lIns="93936" tIns="46968" rIns="93936" bIns="46968" rtlCol="0"/>
          <a:lstStyle>
            <a:lvl1pPr algn="r">
              <a:defRPr sz="1200"/>
            </a:lvl1pPr>
          </a:lstStyle>
          <a:p>
            <a:fld id="{F11C26A3-5D5D-4F7B-BF86-CB82FBF5BF4A}" type="datetimeFigureOut">
              <a:rPr lang="en-US" smtClean="0"/>
              <a:pPr/>
              <a:t>8/7/2018</a:t>
            </a:fld>
            <a:endParaRPr lang="en-US" dirty="0"/>
          </a:p>
        </p:txBody>
      </p:sp>
      <p:sp>
        <p:nvSpPr>
          <p:cNvPr id="4" name="Slide Image Placeholder 3"/>
          <p:cNvSpPr>
            <a:spLocks noGrp="1" noRot="1" noChangeAspect="1"/>
          </p:cNvSpPr>
          <p:nvPr>
            <p:ph type="sldImg" idx="2"/>
          </p:nvPr>
        </p:nvSpPr>
        <p:spPr>
          <a:xfrm>
            <a:off x="728663" y="1169988"/>
            <a:ext cx="5619750" cy="3160712"/>
          </a:xfrm>
          <a:prstGeom prst="rect">
            <a:avLst/>
          </a:prstGeom>
          <a:noFill/>
          <a:ln w="12700">
            <a:solidFill>
              <a:prstClr val="black"/>
            </a:solidFill>
          </a:ln>
        </p:spPr>
        <p:txBody>
          <a:bodyPr vert="horz" lIns="93936" tIns="46968" rIns="93936" bIns="46968" rtlCol="0" anchor="ctr"/>
          <a:lstStyle/>
          <a:p>
            <a:endParaRPr lang="en-US" dirty="0"/>
          </a:p>
        </p:txBody>
      </p:sp>
      <p:sp>
        <p:nvSpPr>
          <p:cNvPr id="5" name="Notes Placeholder 4"/>
          <p:cNvSpPr>
            <a:spLocks noGrp="1"/>
          </p:cNvSpPr>
          <p:nvPr>
            <p:ph type="body" sz="quarter" idx="3"/>
          </p:nvPr>
        </p:nvSpPr>
        <p:spPr>
          <a:xfrm>
            <a:off x="707708" y="4505980"/>
            <a:ext cx="5661660" cy="3686711"/>
          </a:xfrm>
          <a:prstGeom prst="rect">
            <a:avLst/>
          </a:prstGeom>
        </p:spPr>
        <p:txBody>
          <a:bodyPr vert="horz" lIns="93936" tIns="46968" rIns="93936" bIns="46968"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3297"/>
            <a:ext cx="3066733" cy="469779"/>
          </a:xfrm>
          <a:prstGeom prst="rect">
            <a:avLst/>
          </a:prstGeom>
        </p:spPr>
        <p:txBody>
          <a:bodyPr vert="horz" lIns="93936" tIns="46968" rIns="93936" bIns="46968"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08705" y="8893297"/>
            <a:ext cx="3066733" cy="469779"/>
          </a:xfrm>
          <a:prstGeom prst="rect">
            <a:avLst/>
          </a:prstGeom>
        </p:spPr>
        <p:txBody>
          <a:bodyPr vert="horz" lIns="93936" tIns="46968" rIns="93936" bIns="46968" rtlCol="0" anchor="b"/>
          <a:lstStyle>
            <a:lvl1pPr algn="r">
              <a:defRPr sz="1200"/>
            </a:lvl1pPr>
          </a:lstStyle>
          <a:p>
            <a:fld id="{90A3FF31-CCFF-4A83-9C6C-854CD21F71FD}" type="slidenum">
              <a:rPr lang="en-US" smtClean="0"/>
              <a:pPr/>
              <a:t>‹#›</a:t>
            </a:fld>
            <a:endParaRPr lang="en-US" dirty="0"/>
          </a:p>
        </p:txBody>
      </p:sp>
    </p:spTree>
    <p:extLst>
      <p:ext uri="{BB962C8B-B14F-4D97-AF65-F5344CB8AC3E}">
        <p14:creationId xmlns:p14="http://schemas.microsoft.com/office/powerpoint/2010/main" val="42846975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AE967B1-F4FF-48C5-A3DA-367208CA562A}" type="datetime1">
              <a:rPr lang="en-US" smtClean="0"/>
              <a:pPr/>
              <a:t>8/7/2018</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pPr/>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F26E6A7-3228-499B-8BF2-55E2C7195D4D}" type="datetime1">
              <a:rPr lang="en-US" smtClean="0"/>
              <a:pPr/>
              <a:t>8/7/2018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8D998A4-7819-4641-9A93-B0058B176CAD}" type="datetime1">
              <a:rPr lang="en-US" smtClean="0"/>
              <a:pPr/>
              <a:t>8/7/2018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38E358C-1B06-46A6-9782-B85CBCB3F7CF}" type="datetime1">
              <a:rPr lang="en-US" smtClean="0"/>
              <a:pPr/>
              <a:t>8/7/2018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306E5B7-35F5-4FEB-9EA0-2E8E523D2AF8}" type="datetime1">
              <a:rPr lang="en-US" smtClean="0"/>
              <a:pPr/>
              <a:t>8/7/2018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BA9A09E-8255-4B0F-BF30-54F416414436}" type="datetime1">
              <a:rPr lang="en-US" smtClean="0"/>
              <a:pPr/>
              <a:t>8/7/2018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213829A-EEB7-4C29-9158-7B5ACE9F7576}" type="datetime1">
              <a:rPr lang="en-US" smtClean="0"/>
              <a:pPr/>
              <a:t>8/7/2018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809F4E8-C713-4143-8B7C-82FEBD2E7D61}" type="datetime1">
              <a:rPr lang="en-US" smtClean="0"/>
              <a:pPr/>
              <a:t>8/7/2018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9F0491-AA81-4CAA-B1FA-008B56D07881}" type="datetime1">
              <a:rPr lang="en-US" smtClean="0"/>
              <a:pPr/>
              <a:t>8/7/2018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250A361-1280-4E0B-8883-5C3854C093A6}" type="datetime1">
              <a:rPr lang="en-US" smtClean="0"/>
              <a:pPr/>
              <a:t>8/7/2018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56CCD72D-D1CF-436B-A592-797395A6D90B}" type="datetime1">
              <a:rPr lang="en-US" smtClean="0"/>
              <a:pPr/>
              <a:t>8/7/2018</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11A8CB55-D5DE-4E37-B8A7-6D54DC2E5C98}" type="datetime1">
              <a:rPr lang="en-US" smtClean="0"/>
              <a:pPr/>
              <a:t>8/7/2018</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18B05-5711-4718-9C86-10B1999156BD}"/>
              </a:ext>
            </a:extLst>
          </p:cNvPr>
          <p:cNvSpPr txBox="1">
            <a:spLocks/>
          </p:cNvSpPr>
          <p:nvPr/>
        </p:nvSpPr>
        <p:spPr>
          <a:xfrm>
            <a:off x="1061439" y="802299"/>
            <a:ext cx="9993413" cy="1313652"/>
          </a:xfrm>
          <a:prstGeom prst="rect">
            <a:avLst/>
          </a:prstGeom>
        </p:spPr>
        <p:txBody>
          <a:bodyPr>
            <a:no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en-US" sz="4800" dirty="0"/>
              <a:t>Cultural Imagery </a:t>
            </a:r>
            <a:endParaRPr lang="en-US" sz="4800" cap="none" dirty="0"/>
          </a:p>
        </p:txBody>
      </p:sp>
      <p:sp>
        <p:nvSpPr>
          <p:cNvPr id="3" name="Subtitle 2">
            <a:extLst>
              <a:ext uri="{FF2B5EF4-FFF2-40B4-BE49-F238E27FC236}">
                <a16:creationId xmlns:a16="http://schemas.microsoft.com/office/drawing/2014/main" id="{DFF0A50C-1D14-479E-88FB-CC1AB709E7A2}"/>
              </a:ext>
            </a:extLst>
          </p:cNvPr>
          <p:cNvSpPr txBox="1">
            <a:spLocks/>
          </p:cNvSpPr>
          <p:nvPr/>
        </p:nvSpPr>
        <p:spPr>
          <a:xfrm>
            <a:off x="1061438" y="2154655"/>
            <a:ext cx="9993413" cy="3355934"/>
          </a:xfrm>
          <a:prstGeom prst="rect">
            <a:avLst/>
          </a:prstGeom>
        </p:spPr>
        <p:txBody>
          <a:bodyPr>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lvl="0"/>
            <a:r>
              <a:rPr lang="en-US" dirty="0"/>
              <a:t>Gwinnett County is one of the fastest-growing and diverse counties in the United States.  Much of this diversity comes from foreign-born residents representing more than 120 different countries and accounting for more than a quarter of the population.  The Dominate subject should be imagery celebrating this world-wide cultural diversity. </a:t>
            </a:r>
          </a:p>
        </p:txBody>
      </p:sp>
      <p:cxnSp>
        <p:nvCxnSpPr>
          <p:cNvPr id="5" name="Straight Connector 4">
            <a:extLst>
              <a:ext uri="{FF2B5EF4-FFF2-40B4-BE49-F238E27FC236}">
                <a16:creationId xmlns:a16="http://schemas.microsoft.com/office/drawing/2014/main" id="{C4E5E54E-D968-4AEA-8637-95DA637D4692}"/>
              </a:ext>
            </a:extLst>
          </p:cNvPr>
          <p:cNvCxnSpPr>
            <a:cxnSpLocks/>
          </p:cNvCxnSpPr>
          <p:nvPr/>
        </p:nvCxnSpPr>
        <p:spPr>
          <a:xfrm flipV="1">
            <a:off x="1111653" y="2149980"/>
            <a:ext cx="9892982" cy="1"/>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06118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FF0A50C-1D14-479E-88FB-CC1AB709E7A2}"/>
              </a:ext>
            </a:extLst>
          </p:cNvPr>
          <p:cNvSpPr txBox="1">
            <a:spLocks/>
          </p:cNvSpPr>
          <p:nvPr/>
        </p:nvSpPr>
        <p:spPr>
          <a:xfrm>
            <a:off x="0" y="4669365"/>
            <a:ext cx="3227519" cy="1334779"/>
          </a:xfrm>
          <a:prstGeom prst="rect">
            <a:avLst/>
          </a:prstGeom>
        </p:spPr>
        <p:txBody>
          <a:bodyPr>
            <a:no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lnSpc>
                <a:spcPct val="110000"/>
              </a:lnSpc>
              <a:buNone/>
            </a:pPr>
            <a:r>
              <a:rPr lang="en-US" sz="1800" dirty="0"/>
              <a:t>Judges Comments:                     </a:t>
            </a:r>
            <a:r>
              <a:rPr lang="en-US" sz="1800" b="1" dirty="0"/>
              <a:t>Beautiful – great use of color and composition</a:t>
            </a:r>
          </a:p>
        </p:txBody>
      </p:sp>
      <p:sp>
        <p:nvSpPr>
          <p:cNvPr id="5" name="Rectangle 4">
            <a:extLst>
              <a:ext uri="{FF2B5EF4-FFF2-40B4-BE49-F238E27FC236}">
                <a16:creationId xmlns:a16="http://schemas.microsoft.com/office/drawing/2014/main" id="{D8334398-A96B-41E8-B113-40B66B30BE7F}"/>
              </a:ext>
            </a:extLst>
          </p:cNvPr>
          <p:cNvSpPr/>
          <p:nvPr/>
        </p:nvSpPr>
        <p:spPr>
          <a:xfrm>
            <a:off x="0" y="324057"/>
            <a:ext cx="4448341" cy="1015663"/>
          </a:xfrm>
          <a:prstGeom prst="rect">
            <a:avLst/>
          </a:prstGeom>
        </p:spPr>
        <p:txBody>
          <a:bodyPr wrap="square">
            <a:spAutoFit/>
          </a:bodyPr>
          <a:lstStyle/>
          <a:p>
            <a:r>
              <a:rPr lang="en-US" sz="2400" b="1" dirty="0"/>
              <a:t>Mikki Root Dillion</a:t>
            </a:r>
          </a:p>
          <a:p>
            <a:r>
              <a:rPr lang="en-US" i="1" dirty="0"/>
              <a:t>Just Resting, Thank You</a:t>
            </a:r>
          </a:p>
          <a:p>
            <a:r>
              <a:rPr lang="en-US" b="1" dirty="0"/>
              <a:t>First Place</a:t>
            </a:r>
          </a:p>
        </p:txBody>
      </p:sp>
      <p:pic>
        <p:nvPicPr>
          <p:cNvPr id="7" name="Picture 6" descr="A close up of a flower&#10;&#10;Description generated with high confidence">
            <a:extLst>
              <a:ext uri="{FF2B5EF4-FFF2-40B4-BE49-F238E27FC236}">
                <a16:creationId xmlns:a16="http://schemas.microsoft.com/office/drawing/2014/main" id="{9C4C96BB-85D1-4775-A80B-1AEE52F777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60883" y="146461"/>
            <a:ext cx="5300661" cy="6400800"/>
          </a:xfrm>
          <a:prstGeom prst="rect">
            <a:avLst/>
          </a:prstGeom>
        </p:spPr>
      </p:pic>
    </p:spTree>
    <p:extLst>
      <p:ext uri="{BB962C8B-B14F-4D97-AF65-F5344CB8AC3E}">
        <p14:creationId xmlns:p14="http://schemas.microsoft.com/office/powerpoint/2010/main" val="5548052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18B05-5711-4718-9C86-10B1999156BD}"/>
              </a:ext>
            </a:extLst>
          </p:cNvPr>
          <p:cNvSpPr txBox="1">
            <a:spLocks/>
          </p:cNvSpPr>
          <p:nvPr/>
        </p:nvSpPr>
        <p:spPr>
          <a:xfrm>
            <a:off x="1061439" y="802299"/>
            <a:ext cx="9993413" cy="1313652"/>
          </a:xfrm>
          <a:prstGeom prst="rect">
            <a:avLst/>
          </a:prstGeom>
        </p:spPr>
        <p:txBody>
          <a:bodyPr>
            <a:no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en-US" sz="4800" dirty="0"/>
              <a:t>People’s choice</a:t>
            </a:r>
            <a:endParaRPr lang="en-US" sz="4800" cap="none" dirty="0"/>
          </a:p>
        </p:txBody>
      </p:sp>
      <p:sp>
        <p:nvSpPr>
          <p:cNvPr id="3" name="Subtitle 2">
            <a:extLst>
              <a:ext uri="{FF2B5EF4-FFF2-40B4-BE49-F238E27FC236}">
                <a16:creationId xmlns:a16="http://schemas.microsoft.com/office/drawing/2014/main" id="{DFF0A50C-1D14-479E-88FB-CC1AB709E7A2}"/>
              </a:ext>
            </a:extLst>
          </p:cNvPr>
          <p:cNvSpPr txBox="1">
            <a:spLocks/>
          </p:cNvSpPr>
          <p:nvPr/>
        </p:nvSpPr>
        <p:spPr>
          <a:xfrm>
            <a:off x="1061438" y="2154655"/>
            <a:ext cx="9993413" cy="3355934"/>
          </a:xfrm>
          <a:prstGeom prst="rect">
            <a:avLst/>
          </a:prstGeom>
        </p:spPr>
        <p:txBody>
          <a:bodyPr>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lvl="0" indent="0">
              <a:buNone/>
            </a:pPr>
            <a:r>
              <a:rPr lang="en-US" dirty="0"/>
              <a:t>From all photographs entered in the 5 categories, viewers were able to submit their ballots.  </a:t>
            </a:r>
          </a:p>
          <a:p>
            <a:pPr marL="0" lvl="0" indent="0">
              <a:buNone/>
            </a:pPr>
            <a:r>
              <a:rPr lang="en-US" dirty="0"/>
              <a:t>Everyone who had a photograph in the competition and exhibit should be congratulated.  It always amazes me the quality, </a:t>
            </a:r>
            <a:r>
              <a:rPr lang="en-US" dirty="0" err="1"/>
              <a:t>varitty</a:t>
            </a:r>
            <a:r>
              <a:rPr lang="en-US" dirty="0"/>
              <a:t> and caliber of photographs created by our members.</a:t>
            </a:r>
          </a:p>
          <a:p>
            <a:pPr marL="0" lvl="0" indent="0">
              <a:buNone/>
            </a:pPr>
            <a:r>
              <a:rPr lang="en-US" dirty="0"/>
              <a:t>Congratulations to everyone!  Well Done!</a:t>
            </a:r>
          </a:p>
          <a:p>
            <a:pPr marL="0" lvl="0" indent="0">
              <a:buNone/>
            </a:pPr>
            <a:r>
              <a:rPr lang="en-US" dirty="0"/>
              <a:t>Here are the Third, Second and First place finishers for People’s Choice.  </a:t>
            </a:r>
          </a:p>
        </p:txBody>
      </p:sp>
      <p:cxnSp>
        <p:nvCxnSpPr>
          <p:cNvPr id="5" name="Straight Connector 4">
            <a:extLst>
              <a:ext uri="{FF2B5EF4-FFF2-40B4-BE49-F238E27FC236}">
                <a16:creationId xmlns:a16="http://schemas.microsoft.com/office/drawing/2014/main" id="{C4E5E54E-D968-4AEA-8637-95DA637D4692}"/>
              </a:ext>
            </a:extLst>
          </p:cNvPr>
          <p:cNvCxnSpPr>
            <a:cxnSpLocks/>
          </p:cNvCxnSpPr>
          <p:nvPr/>
        </p:nvCxnSpPr>
        <p:spPr>
          <a:xfrm flipV="1">
            <a:off x="1111653" y="2149980"/>
            <a:ext cx="9892982" cy="1"/>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57376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FF0A50C-1D14-479E-88FB-CC1AB709E7A2}"/>
              </a:ext>
            </a:extLst>
          </p:cNvPr>
          <p:cNvSpPr txBox="1">
            <a:spLocks/>
          </p:cNvSpPr>
          <p:nvPr/>
        </p:nvSpPr>
        <p:spPr>
          <a:xfrm>
            <a:off x="0" y="4669365"/>
            <a:ext cx="3444724" cy="1334779"/>
          </a:xfrm>
          <a:prstGeom prst="rect">
            <a:avLst/>
          </a:prstGeom>
        </p:spPr>
        <p:txBody>
          <a:bodyPr>
            <a:no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lnSpc>
                <a:spcPct val="110000"/>
              </a:lnSpc>
              <a:buNone/>
            </a:pPr>
            <a:r>
              <a:rPr lang="en-US" sz="1800" dirty="0"/>
              <a:t>Judges Comments:                     </a:t>
            </a:r>
            <a:r>
              <a:rPr lang="en-US" sz="1800" b="1" dirty="0"/>
              <a:t>Beautiful detail, great composition.</a:t>
            </a:r>
          </a:p>
        </p:txBody>
      </p:sp>
      <p:sp>
        <p:nvSpPr>
          <p:cNvPr id="5" name="Rectangle 4">
            <a:extLst>
              <a:ext uri="{FF2B5EF4-FFF2-40B4-BE49-F238E27FC236}">
                <a16:creationId xmlns:a16="http://schemas.microsoft.com/office/drawing/2014/main" id="{D8334398-A96B-41E8-B113-40B66B30BE7F}"/>
              </a:ext>
            </a:extLst>
          </p:cNvPr>
          <p:cNvSpPr/>
          <p:nvPr/>
        </p:nvSpPr>
        <p:spPr>
          <a:xfrm>
            <a:off x="0" y="324057"/>
            <a:ext cx="4448341" cy="1015663"/>
          </a:xfrm>
          <a:prstGeom prst="rect">
            <a:avLst/>
          </a:prstGeom>
        </p:spPr>
        <p:txBody>
          <a:bodyPr wrap="square">
            <a:spAutoFit/>
          </a:bodyPr>
          <a:lstStyle/>
          <a:p>
            <a:r>
              <a:rPr lang="en-US" sz="2400" b="1" dirty="0"/>
              <a:t>Steve White</a:t>
            </a:r>
          </a:p>
          <a:p>
            <a:r>
              <a:rPr lang="en-US" i="1" dirty="0" err="1"/>
              <a:t>Watchin</a:t>
            </a:r>
            <a:r>
              <a:rPr lang="en-US" i="1" dirty="0"/>
              <a:t>’ You – Native Wildlife</a:t>
            </a:r>
          </a:p>
          <a:p>
            <a:r>
              <a:rPr lang="en-US" b="1" dirty="0"/>
              <a:t>First Place - Peoples Award</a:t>
            </a:r>
          </a:p>
        </p:txBody>
      </p:sp>
      <p:pic>
        <p:nvPicPr>
          <p:cNvPr id="6" name="Picture 5" descr="A bird perched on a tree branch&#10;&#10;Description generated with very high confidence">
            <a:extLst>
              <a:ext uri="{FF2B5EF4-FFF2-40B4-BE49-F238E27FC236}">
                <a16:creationId xmlns:a16="http://schemas.microsoft.com/office/drawing/2014/main" id="{0036ADC4-A429-409F-96D4-A32C5FA71CD4}"/>
              </a:ext>
            </a:extLst>
          </p:cNvPr>
          <p:cNvPicPr>
            <a:picLocks noChangeAspect="1"/>
          </p:cNvPicPr>
          <p:nvPr/>
        </p:nvPicPr>
        <p:blipFill>
          <a:blip r:embed="rId2"/>
          <a:stretch>
            <a:fillRect/>
          </a:stretch>
        </p:blipFill>
        <p:spPr>
          <a:xfrm>
            <a:off x="5141370" y="133143"/>
            <a:ext cx="4265533" cy="6400800"/>
          </a:xfrm>
          <a:prstGeom prst="rect">
            <a:avLst/>
          </a:prstGeom>
        </p:spPr>
      </p:pic>
    </p:spTree>
    <p:extLst>
      <p:ext uri="{BB962C8B-B14F-4D97-AF65-F5344CB8AC3E}">
        <p14:creationId xmlns:p14="http://schemas.microsoft.com/office/powerpoint/2010/main" val="29852219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FF0A50C-1D14-479E-88FB-CC1AB709E7A2}"/>
              </a:ext>
            </a:extLst>
          </p:cNvPr>
          <p:cNvSpPr txBox="1">
            <a:spLocks/>
          </p:cNvSpPr>
          <p:nvPr/>
        </p:nvSpPr>
        <p:spPr>
          <a:xfrm>
            <a:off x="0" y="4669365"/>
            <a:ext cx="3347962" cy="1334779"/>
          </a:xfrm>
          <a:prstGeom prst="rect">
            <a:avLst/>
          </a:prstGeom>
        </p:spPr>
        <p:txBody>
          <a:bodyPr>
            <a:no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lnSpc>
                <a:spcPct val="110000"/>
              </a:lnSpc>
              <a:buNone/>
            </a:pPr>
            <a:r>
              <a:rPr lang="en-US" sz="1800" dirty="0"/>
              <a:t>Judges Comments:                            </a:t>
            </a:r>
            <a:r>
              <a:rPr lang="en-US" sz="1800" b="1" dirty="0"/>
              <a:t>Beautiful colors! Experiment with shutter speed for crisper image.</a:t>
            </a:r>
          </a:p>
        </p:txBody>
      </p:sp>
      <p:sp>
        <p:nvSpPr>
          <p:cNvPr id="5" name="Rectangle 4">
            <a:extLst>
              <a:ext uri="{FF2B5EF4-FFF2-40B4-BE49-F238E27FC236}">
                <a16:creationId xmlns:a16="http://schemas.microsoft.com/office/drawing/2014/main" id="{D8334398-A96B-41E8-B113-40B66B30BE7F}"/>
              </a:ext>
            </a:extLst>
          </p:cNvPr>
          <p:cNvSpPr/>
          <p:nvPr/>
        </p:nvSpPr>
        <p:spPr>
          <a:xfrm>
            <a:off x="0" y="324057"/>
            <a:ext cx="4448341" cy="1015663"/>
          </a:xfrm>
          <a:prstGeom prst="rect">
            <a:avLst/>
          </a:prstGeom>
        </p:spPr>
        <p:txBody>
          <a:bodyPr wrap="square">
            <a:spAutoFit/>
          </a:bodyPr>
          <a:lstStyle/>
          <a:p>
            <a:r>
              <a:rPr lang="en-US" sz="2400" b="1" dirty="0"/>
              <a:t>Mikki Root Dillon</a:t>
            </a:r>
          </a:p>
          <a:p>
            <a:r>
              <a:rPr lang="en-US" i="1" dirty="0"/>
              <a:t>Diwali Night</a:t>
            </a:r>
          </a:p>
          <a:p>
            <a:r>
              <a:rPr lang="en-US" b="1" dirty="0"/>
              <a:t>First Place</a:t>
            </a:r>
          </a:p>
        </p:txBody>
      </p:sp>
      <p:pic>
        <p:nvPicPr>
          <p:cNvPr id="6" name="Picture 5" descr="A picture containing table&#10;&#10;Description generated with high confidence">
            <a:extLst>
              <a:ext uri="{FF2B5EF4-FFF2-40B4-BE49-F238E27FC236}">
                <a16:creationId xmlns:a16="http://schemas.microsoft.com/office/drawing/2014/main" id="{F3D062AB-EF3A-4BFB-BABE-0FCECFFCAFDD}"/>
              </a:ext>
            </a:extLst>
          </p:cNvPr>
          <p:cNvPicPr>
            <a:picLocks noChangeAspect="1"/>
          </p:cNvPicPr>
          <p:nvPr/>
        </p:nvPicPr>
        <p:blipFill>
          <a:blip r:embed="rId2"/>
          <a:stretch>
            <a:fillRect/>
          </a:stretch>
        </p:blipFill>
        <p:spPr>
          <a:xfrm>
            <a:off x="3454243" y="324057"/>
            <a:ext cx="7974768" cy="6400800"/>
          </a:xfrm>
          <a:prstGeom prst="rect">
            <a:avLst/>
          </a:prstGeom>
        </p:spPr>
      </p:pic>
    </p:spTree>
    <p:extLst>
      <p:ext uri="{BB962C8B-B14F-4D97-AF65-F5344CB8AC3E}">
        <p14:creationId xmlns:p14="http://schemas.microsoft.com/office/powerpoint/2010/main" val="15346509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18B05-5711-4718-9C86-10B1999156BD}"/>
              </a:ext>
            </a:extLst>
          </p:cNvPr>
          <p:cNvSpPr txBox="1">
            <a:spLocks/>
          </p:cNvSpPr>
          <p:nvPr/>
        </p:nvSpPr>
        <p:spPr>
          <a:xfrm>
            <a:off x="1061439" y="802299"/>
            <a:ext cx="9993413" cy="1313652"/>
          </a:xfrm>
          <a:prstGeom prst="rect">
            <a:avLst/>
          </a:prstGeom>
        </p:spPr>
        <p:txBody>
          <a:bodyPr>
            <a:no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en-US" sz="4800" dirty="0"/>
              <a:t>Historic Structures </a:t>
            </a:r>
            <a:endParaRPr lang="en-US" sz="4800" cap="none" dirty="0"/>
          </a:p>
        </p:txBody>
      </p:sp>
      <p:sp>
        <p:nvSpPr>
          <p:cNvPr id="3" name="Subtitle 2">
            <a:extLst>
              <a:ext uri="{FF2B5EF4-FFF2-40B4-BE49-F238E27FC236}">
                <a16:creationId xmlns:a16="http://schemas.microsoft.com/office/drawing/2014/main" id="{DFF0A50C-1D14-479E-88FB-CC1AB709E7A2}"/>
              </a:ext>
            </a:extLst>
          </p:cNvPr>
          <p:cNvSpPr txBox="1">
            <a:spLocks/>
          </p:cNvSpPr>
          <p:nvPr/>
        </p:nvSpPr>
        <p:spPr>
          <a:xfrm>
            <a:off x="1061438" y="2154655"/>
            <a:ext cx="9993413" cy="3355934"/>
          </a:xfrm>
          <a:prstGeom prst="rect">
            <a:avLst/>
          </a:prstGeom>
        </p:spPr>
        <p:txBody>
          <a:bodyPr>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lvl="0"/>
            <a:r>
              <a:rPr lang="en-US" dirty="0"/>
              <a:t>Dominate subject should evoke the agrarian, industrial or other historic significance of the Southeast Region of the United States and preferably correlate in some way to Gwinnett County history, but not mandatory. Historic Structures may be in an urban setting, for example the Gwinnett Historic Courthouse in downtown Lawrenceville. </a:t>
            </a:r>
          </a:p>
        </p:txBody>
      </p:sp>
      <p:cxnSp>
        <p:nvCxnSpPr>
          <p:cNvPr id="5" name="Straight Connector 4">
            <a:extLst>
              <a:ext uri="{FF2B5EF4-FFF2-40B4-BE49-F238E27FC236}">
                <a16:creationId xmlns:a16="http://schemas.microsoft.com/office/drawing/2014/main" id="{C4E5E54E-D968-4AEA-8637-95DA637D4692}"/>
              </a:ext>
            </a:extLst>
          </p:cNvPr>
          <p:cNvCxnSpPr>
            <a:cxnSpLocks/>
          </p:cNvCxnSpPr>
          <p:nvPr/>
        </p:nvCxnSpPr>
        <p:spPr>
          <a:xfrm flipV="1">
            <a:off x="1111653" y="2149980"/>
            <a:ext cx="9892982" cy="1"/>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99493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FF0A50C-1D14-479E-88FB-CC1AB709E7A2}"/>
              </a:ext>
            </a:extLst>
          </p:cNvPr>
          <p:cNvSpPr txBox="1">
            <a:spLocks/>
          </p:cNvSpPr>
          <p:nvPr/>
        </p:nvSpPr>
        <p:spPr>
          <a:xfrm>
            <a:off x="-1" y="4669365"/>
            <a:ext cx="1940077" cy="1864578"/>
          </a:xfrm>
          <a:prstGeom prst="rect">
            <a:avLst/>
          </a:prstGeom>
        </p:spPr>
        <p:txBody>
          <a:bodyPr>
            <a:no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lnSpc>
                <a:spcPct val="110000"/>
              </a:lnSpc>
              <a:buNone/>
            </a:pPr>
            <a:r>
              <a:rPr lang="en-US" sz="1800" dirty="0"/>
              <a:t>Judges Comments:                            </a:t>
            </a:r>
            <a:r>
              <a:rPr lang="en-US" sz="1800" b="1" dirty="0"/>
              <a:t>Dramatic capture! Great light and use of black &amp; white.</a:t>
            </a:r>
          </a:p>
        </p:txBody>
      </p:sp>
      <p:sp>
        <p:nvSpPr>
          <p:cNvPr id="5" name="Rectangle 4">
            <a:extLst>
              <a:ext uri="{FF2B5EF4-FFF2-40B4-BE49-F238E27FC236}">
                <a16:creationId xmlns:a16="http://schemas.microsoft.com/office/drawing/2014/main" id="{D8334398-A96B-41E8-B113-40B66B30BE7F}"/>
              </a:ext>
            </a:extLst>
          </p:cNvPr>
          <p:cNvSpPr/>
          <p:nvPr/>
        </p:nvSpPr>
        <p:spPr>
          <a:xfrm>
            <a:off x="0" y="324057"/>
            <a:ext cx="1838477" cy="1388629"/>
          </a:xfrm>
          <a:prstGeom prst="rect">
            <a:avLst/>
          </a:prstGeom>
        </p:spPr>
        <p:txBody>
          <a:bodyPr wrap="square">
            <a:spAutoFit/>
          </a:bodyPr>
          <a:lstStyle/>
          <a:p>
            <a:r>
              <a:rPr lang="en-US" sz="2400" b="1" dirty="0"/>
              <a:t>Lee Friedman</a:t>
            </a:r>
          </a:p>
          <a:p>
            <a:r>
              <a:rPr lang="en-US" i="1" dirty="0"/>
              <a:t>Extinguished</a:t>
            </a:r>
          </a:p>
          <a:p>
            <a:r>
              <a:rPr lang="en-US" b="1" dirty="0"/>
              <a:t>First Place</a:t>
            </a:r>
          </a:p>
        </p:txBody>
      </p:sp>
      <p:pic>
        <p:nvPicPr>
          <p:cNvPr id="6" name="Picture 5" descr="An old photo of a dirty field&#10;&#10;Description generated with high confidence">
            <a:extLst>
              <a:ext uri="{FF2B5EF4-FFF2-40B4-BE49-F238E27FC236}">
                <a16:creationId xmlns:a16="http://schemas.microsoft.com/office/drawing/2014/main" id="{38BE457E-7AEF-4195-A5BF-6C78D7A02DF2}"/>
              </a:ext>
            </a:extLst>
          </p:cNvPr>
          <p:cNvPicPr>
            <a:picLocks noChangeAspect="1"/>
          </p:cNvPicPr>
          <p:nvPr/>
        </p:nvPicPr>
        <p:blipFill>
          <a:blip r:embed="rId2"/>
          <a:stretch>
            <a:fillRect/>
          </a:stretch>
        </p:blipFill>
        <p:spPr>
          <a:xfrm>
            <a:off x="1838477" y="174172"/>
            <a:ext cx="10241280" cy="6400800"/>
          </a:xfrm>
          <a:prstGeom prst="rect">
            <a:avLst/>
          </a:prstGeom>
        </p:spPr>
      </p:pic>
    </p:spTree>
    <p:extLst>
      <p:ext uri="{BB962C8B-B14F-4D97-AF65-F5344CB8AC3E}">
        <p14:creationId xmlns:p14="http://schemas.microsoft.com/office/powerpoint/2010/main" val="38384675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18B05-5711-4718-9C86-10B1999156BD}"/>
              </a:ext>
            </a:extLst>
          </p:cNvPr>
          <p:cNvSpPr txBox="1">
            <a:spLocks/>
          </p:cNvSpPr>
          <p:nvPr/>
        </p:nvSpPr>
        <p:spPr>
          <a:xfrm>
            <a:off x="1061439" y="802299"/>
            <a:ext cx="9993413" cy="1313652"/>
          </a:xfrm>
          <a:prstGeom prst="rect">
            <a:avLst/>
          </a:prstGeom>
        </p:spPr>
        <p:txBody>
          <a:bodyPr>
            <a:no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en-US" sz="4800" b="1" dirty="0"/>
              <a:t>Landscapes</a:t>
            </a:r>
            <a:endParaRPr lang="en-US" sz="4800" cap="none" dirty="0"/>
          </a:p>
        </p:txBody>
      </p:sp>
      <p:sp>
        <p:nvSpPr>
          <p:cNvPr id="3" name="Subtitle 2">
            <a:extLst>
              <a:ext uri="{FF2B5EF4-FFF2-40B4-BE49-F238E27FC236}">
                <a16:creationId xmlns:a16="http://schemas.microsoft.com/office/drawing/2014/main" id="{DFF0A50C-1D14-479E-88FB-CC1AB709E7A2}"/>
              </a:ext>
            </a:extLst>
          </p:cNvPr>
          <p:cNvSpPr txBox="1">
            <a:spLocks/>
          </p:cNvSpPr>
          <p:nvPr/>
        </p:nvSpPr>
        <p:spPr>
          <a:xfrm>
            <a:off x="1061438" y="2154655"/>
            <a:ext cx="9993413" cy="3355934"/>
          </a:xfrm>
          <a:prstGeom prst="rect">
            <a:avLst/>
          </a:prstGeom>
        </p:spPr>
        <p:txBody>
          <a:bodyPr>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lvl="0"/>
            <a:r>
              <a:rPr lang="en-US" dirty="0"/>
              <a:t>Dominate subject must be natural landscapes in the Southeast Region of the United States.   This category may not include manmade objects as a significant part of the image, however, incidental manmade objects such as a fence line, or county dirt or gravel road, old barn in far distance may be accepted. </a:t>
            </a:r>
          </a:p>
        </p:txBody>
      </p:sp>
      <p:cxnSp>
        <p:nvCxnSpPr>
          <p:cNvPr id="5" name="Straight Connector 4">
            <a:extLst>
              <a:ext uri="{FF2B5EF4-FFF2-40B4-BE49-F238E27FC236}">
                <a16:creationId xmlns:a16="http://schemas.microsoft.com/office/drawing/2014/main" id="{C4E5E54E-D968-4AEA-8637-95DA637D4692}"/>
              </a:ext>
            </a:extLst>
          </p:cNvPr>
          <p:cNvCxnSpPr>
            <a:cxnSpLocks/>
          </p:cNvCxnSpPr>
          <p:nvPr/>
        </p:nvCxnSpPr>
        <p:spPr>
          <a:xfrm flipV="1">
            <a:off x="1111653" y="2149980"/>
            <a:ext cx="9892982" cy="1"/>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50093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FF0A50C-1D14-479E-88FB-CC1AB709E7A2}"/>
              </a:ext>
            </a:extLst>
          </p:cNvPr>
          <p:cNvSpPr txBox="1">
            <a:spLocks/>
          </p:cNvSpPr>
          <p:nvPr/>
        </p:nvSpPr>
        <p:spPr>
          <a:xfrm>
            <a:off x="-1" y="4669365"/>
            <a:ext cx="2559353" cy="1566940"/>
          </a:xfrm>
          <a:prstGeom prst="rect">
            <a:avLst/>
          </a:prstGeom>
        </p:spPr>
        <p:txBody>
          <a:bodyPr>
            <a:no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lnSpc>
                <a:spcPct val="110000"/>
              </a:lnSpc>
              <a:buNone/>
            </a:pPr>
            <a:r>
              <a:rPr lang="en-US" sz="1800" dirty="0"/>
              <a:t>Judges Comments:                            </a:t>
            </a:r>
            <a:r>
              <a:rPr lang="en-US" sz="1800" b="1" dirty="0"/>
              <a:t>Beautiful light, great representation of Georgia!</a:t>
            </a:r>
          </a:p>
        </p:txBody>
      </p:sp>
      <p:sp>
        <p:nvSpPr>
          <p:cNvPr id="5" name="Rectangle 4">
            <a:extLst>
              <a:ext uri="{FF2B5EF4-FFF2-40B4-BE49-F238E27FC236}">
                <a16:creationId xmlns:a16="http://schemas.microsoft.com/office/drawing/2014/main" id="{D8334398-A96B-41E8-B113-40B66B30BE7F}"/>
              </a:ext>
            </a:extLst>
          </p:cNvPr>
          <p:cNvSpPr/>
          <p:nvPr/>
        </p:nvSpPr>
        <p:spPr>
          <a:xfrm>
            <a:off x="1" y="324057"/>
            <a:ext cx="2559352" cy="1015663"/>
          </a:xfrm>
          <a:prstGeom prst="rect">
            <a:avLst/>
          </a:prstGeom>
        </p:spPr>
        <p:txBody>
          <a:bodyPr wrap="square">
            <a:spAutoFit/>
          </a:bodyPr>
          <a:lstStyle/>
          <a:p>
            <a:r>
              <a:rPr lang="en-US" sz="2400" b="1" dirty="0"/>
              <a:t>Connie White</a:t>
            </a:r>
          </a:p>
          <a:p>
            <a:r>
              <a:rPr lang="en-US" i="1" dirty="0"/>
              <a:t>Bygone Days</a:t>
            </a:r>
          </a:p>
          <a:p>
            <a:r>
              <a:rPr lang="en-US" b="1" dirty="0"/>
              <a:t>First Place</a:t>
            </a:r>
          </a:p>
        </p:txBody>
      </p:sp>
      <p:pic>
        <p:nvPicPr>
          <p:cNvPr id="4" name="Picture 3" descr="A large long train on a lush green field&#10;&#10;Description generated with high confidence">
            <a:extLst>
              <a:ext uri="{FF2B5EF4-FFF2-40B4-BE49-F238E27FC236}">
                <a16:creationId xmlns:a16="http://schemas.microsoft.com/office/drawing/2014/main" id="{F4D894D7-63B5-4AD3-9F52-ACA182E605BE}"/>
              </a:ext>
            </a:extLst>
          </p:cNvPr>
          <p:cNvPicPr>
            <a:picLocks noChangeAspect="1"/>
          </p:cNvPicPr>
          <p:nvPr/>
        </p:nvPicPr>
        <p:blipFill>
          <a:blip r:embed="rId2"/>
          <a:stretch>
            <a:fillRect/>
          </a:stretch>
        </p:blipFill>
        <p:spPr>
          <a:xfrm>
            <a:off x="2291834" y="228600"/>
            <a:ext cx="9638852" cy="6400800"/>
          </a:xfrm>
          <a:prstGeom prst="rect">
            <a:avLst/>
          </a:prstGeom>
        </p:spPr>
      </p:pic>
    </p:spTree>
    <p:extLst>
      <p:ext uri="{BB962C8B-B14F-4D97-AF65-F5344CB8AC3E}">
        <p14:creationId xmlns:p14="http://schemas.microsoft.com/office/powerpoint/2010/main" val="27499713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18B05-5711-4718-9C86-10B1999156BD}"/>
              </a:ext>
            </a:extLst>
          </p:cNvPr>
          <p:cNvSpPr txBox="1">
            <a:spLocks/>
          </p:cNvSpPr>
          <p:nvPr/>
        </p:nvSpPr>
        <p:spPr>
          <a:xfrm>
            <a:off x="1061439" y="802299"/>
            <a:ext cx="9993413" cy="1313652"/>
          </a:xfrm>
          <a:prstGeom prst="rect">
            <a:avLst/>
          </a:prstGeom>
        </p:spPr>
        <p:txBody>
          <a:bodyPr>
            <a:no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en-US" sz="4800" dirty="0"/>
              <a:t>Native flora </a:t>
            </a:r>
            <a:endParaRPr lang="en-US" sz="4800" cap="none" dirty="0"/>
          </a:p>
        </p:txBody>
      </p:sp>
      <p:sp>
        <p:nvSpPr>
          <p:cNvPr id="3" name="Subtitle 2">
            <a:extLst>
              <a:ext uri="{FF2B5EF4-FFF2-40B4-BE49-F238E27FC236}">
                <a16:creationId xmlns:a16="http://schemas.microsoft.com/office/drawing/2014/main" id="{DFF0A50C-1D14-479E-88FB-CC1AB709E7A2}"/>
              </a:ext>
            </a:extLst>
          </p:cNvPr>
          <p:cNvSpPr txBox="1">
            <a:spLocks/>
          </p:cNvSpPr>
          <p:nvPr/>
        </p:nvSpPr>
        <p:spPr>
          <a:xfrm>
            <a:off x="1061438" y="2154655"/>
            <a:ext cx="9993413" cy="3355934"/>
          </a:xfrm>
          <a:prstGeom prst="rect">
            <a:avLst/>
          </a:prstGeom>
        </p:spPr>
        <p:txBody>
          <a:bodyPr>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lvl="0"/>
            <a:r>
              <a:rPr lang="en-US" dirty="0"/>
              <a:t>Dominate subject must be native to the Southeast Region of the United States.   Plant life can include trees, shrubs, flowers or fungi. The images should emphasize the botanical characteristics and beauty of the species. </a:t>
            </a:r>
          </a:p>
        </p:txBody>
      </p:sp>
      <p:cxnSp>
        <p:nvCxnSpPr>
          <p:cNvPr id="5" name="Straight Connector 4">
            <a:extLst>
              <a:ext uri="{FF2B5EF4-FFF2-40B4-BE49-F238E27FC236}">
                <a16:creationId xmlns:a16="http://schemas.microsoft.com/office/drawing/2014/main" id="{C4E5E54E-D968-4AEA-8637-95DA637D4692}"/>
              </a:ext>
            </a:extLst>
          </p:cNvPr>
          <p:cNvCxnSpPr>
            <a:cxnSpLocks/>
          </p:cNvCxnSpPr>
          <p:nvPr/>
        </p:nvCxnSpPr>
        <p:spPr>
          <a:xfrm flipV="1">
            <a:off x="1111653" y="2149980"/>
            <a:ext cx="9892982" cy="1"/>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98040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FF0A50C-1D14-479E-88FB-CC1AB709E7A2}"/>
              </a:ext>
            </a:extLst>
          </p:cNvPr>
          <p:cNvSpPr txBox="1">
            <a:spLocks/>
          </p:cNvSpPr>
          <p:nvPr/>
        </p:nvSpPr>
        <p:spPr>
          <a:xfrm>
            <a:off x="-1" y="4669365"/>
            <a:ext cx="4691469" cy="1334779"/>
          </a:xfrm>
          <a:prstGeom prst="rect">
            <a:avLst/>
          </a:prstGeom>
        </p:spPr>
        <p:txBody>
          <a:bodyPr>
            <a:no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lnSpc>
                <a:spcPct val="110000"/>
              </a:lnSpc>
              <a:buNone/>
            </a:pPr>
            <a:r>
              <a:rPr lang="en-US" sz="1800" dirty="0"/>
              <a:t>Judges Comments:                                     </a:t>
            </a:r>
            <a:r>
              <a:rPr lang="en-US" sz="1800" b="1" dirty="0"/>
              <a:t>Gorgeous!  Abstract approach to common Georgia flower.  </a:t>
            </a:r>
            <a:r>
              <a:rPr lang="en-US" sz="1800" b="1" dirty="0" err="1"/>
              <a:t>Translucense</a:t>
            </a:r>
            <a:r>
              <a:rPr lang="en-US" sz="1800" b="1" dirty="0"/>
              <a:t> draws you in and makes me want to stay a while.</a:t>
            </a:r>
          </a:p>
        </p:txBody>
      </p:sp>
      <p:sp>
        <p:nvSpPr>
          <p:cNvPr id="5" name="Rectangle 4">
            <a:extLst>
              <a:ext uri="{FF2B5EF4-FFF2-40B4-BE49-F238E27FC236}">
                <a16:creationId xmlns:a16="http://schemas.microsoft.com/office/drawing/2014/main" id="{D8334398-A96B-41E8-B113-40B66B30BE7F}"/>
              </a:ext>
            </a:extLst>
          </p:cNvPr>
          <p:cNvSpPr/>
          <p:nvPr/>
        </p:nvSpPr>
        <p:spPr>
          <a:xfrm>
            <a:off x="0" y="324057"/>
            <a:ext cx="4448341" cy="1015663"/>
          </a:xfrm>
          <a:prstGeom prst="rect">
            <a:avLst/>
          </a:prstGeom>
        </p:spPr>
        <p:txBody>
          <a:bodyPr wrap="square">
            <a:spAutoFit/>
          </a:bodyPr>
          <a:lstStyle/>
          <a:p>
            <a:r>
              <a:rPr lang="en-US" sz="2400" b="1" dirty="0"/>
              <a:t>Anna </a:t>
            </a:r>
            <a:r>
              <a:rPr lang="en-US" sz="2400" b="1" dirty="0" err="1"/>
              <a:t>DeStafino</a:t>
            </a:r>
            <a:endParaRPr lang="en-US" sz="2400" b="1" dirty="0"/>
          </a:p>
          <a:p>
            <a:r>
              <a:rPr lang="en-US" i="1" dirty="0"/>
              <a:t>Dogwood</a:t>
            </a:r>
          </a:p>
          <a:p>
            <a:r>
              <a:rPr lang="en-US" b="1" dirty="0"/>
              <a:t>First Place</a:t>
            </a:r>
          </a:p>
        </p:txBody>
      </p:sp>
      <p:pic>
        <p:nvPicPr>
          <p:cNvPr id="6" name="Picture 5" descr="A close up of a flower&#10;&#10;Description generated with high confidence">
            <a:extLst>
              <a:ext uri="{FF2B5EF4-FFF2-40B4-BE49-F238E27FC236}">
                <a16:creationId xmlns:a16="http://schemas.microsoft.com/office/drawing/2014/main" id="{DBF071BC-3F7D-4134-927E-E166150852B8}"/>
              </a:ext>
            </a:extLst>
          </p:cNvPr>
          <p:cNvPicPr>
            <a:picLocks noChangeAspect="1"/>
          </p:cNvPicPr>
          <p:nvPr/>
        </p:nvPicPr>
        <p:blipFill>
          <a:blip r:embed="rId2"/>
          <a:stretch>
            <a:fillRect/>
          </a:stretch>
        </p:blipFill>
        <p:spPr>
          <a:xfrm>
            <a:off x="5142521" y="228600"/>
            <a:ext cx="5031029" cy="6400800"/>
          </a:xfrm>
          <a:prstGeom prst="rect">
            <a:avLst/>
          </a:prstGeom>
        </p:spPr>
      </p:pic>
    </p:spTree>
    <p:extLst>
      <p:ext uri="{BB962C8B-B14F-4D97-AF65-F5344CB8AC3E}">
        <p14:creationId xmlns:p14="http://schemas.microsoft.com/office/powerpoint/2010/main" val="2029813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18B05-5711-4718-9C86-10B1999156BD}"/>
              </a:ext>
            </a:extLst>
          </p:cNvPr>
          <p:cNvSpPr txBox="1">
            <a:spLocks/>
          </p:cNvSpPr>
          <p:nvPr/>
        </p:nvSpPr>
        <p:spPr>
          <a:xfrm>
            <a:off x="1061439" y="802299"/>
            <a:ext cx="9993413" cy="1313652"/>
          </a:xfrm>
          <a:prstGeom prst="rect">
            <a:avLst/>
          </a:prstGeom>
        </p:spPr>
        <p:txBody>
          <a:bodyPr>
            <a:no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en-US" sz="4800" dirty="0"/>
              <a:t>Native Wildlife </a:t>
            </a:r>
            <a:endParaRPr lang="en-US" sz="4800" cap="none" dirty="0"/>
          </a:p>
        </p:txBody>
      </p:sp>
      <p:sp>
        <p:nvSpPr>
          <p:cNvPr id="3" name="Subtitle 2">
            <a:extLst>
              <a:ext uri="{FF2B5EF4-FFF2-40B4-BE49-F238E27FC236}">
                <a16:creationId xmlns:a16="http://schemas.microsoft.com/office/drawing/2014/main" id="{DFF0A50C-1D14-479E-88FB-CC1AB709E7A2}"/>
              </a:ext>
            </a:extLst>
          </p:cNvPr>
          <p:cNvSpPr txBox="1">
            <a:spLocks/>
          </p:cNvSpPr>
          <p:nvPr/>
        </p:nvSpPr>
        <p:spPr>
          <a:xfrm>
            <a:off x="1061438" y="2154655"/>
            <a:ext cx="9993413" cy="3355934"/>
          </a:xfrm>
          <a:prstGeom prst="rect">
            <a:avLst/>
          </a:prstGeom>
        </p:spPr>
        <p:txBody>
          <a:bodyPr>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lvl="0"/>
            <a:r>
              <a:rPr lang="en-US" dirty="0"/>
              <a:t>Dominate subject must be </a:t>
            </a:r>
            <a:r>
              <a:rPr lang="en-US" b="1" dirty="0"/>
              <a:t>native </a:t>
            </a:r>
            <a:r>
              <a:rPr lang="en-US" dirty="0"/>
              <a:t>to the Southeast Region of the United States.  All wildlife photographs must be in their natural habitat.  No photographs will be accepted of domestic animals or those in captivity and under no circumstances should baiting or enticing wildlife be used to capture the photograph.  Can include any mammals, birds, reptiles or insects.  Manmade structures in a wildlife photograph will be accepted where these structures support the primary subject i.e.: owls in a barn, birds nesting in the roof of a covered bridge or mill.</a:t>
            </a:r>
          </a:p>
        </p:txBody>
      </p:sp>
      <p:cxnSp>
        <p:nvCxnSpPr>
          <p:cNvPr id="5" name="Straight Connector 4">
            <a:extLst>
              <a:ext uri="{FF2B5EF4-FFF2-40B4-BE49-F238E27FC236}">
                <a16:creationId xmlns:a16="http://schemas.microsoft.com/office/drawing/2014/main" id="{C4E5E54E-D968-4AEA-8637-95DA637D4692}"/>
              </a:ext>
            </a:extLst>
          </p:cNvPr>
          <p:cNvCxnSpPr>
            <a:cxnSpLocks/>
          </p:cNvCxnSpPr>
          <p:nvPr/>
        </p:nvCxnSpPr>
        <p:spPr>
          <a:xfrm flipV="1">
            <a:off x="1111653" y="2149980"/>
            <a:ext cx="9892982" cy="1"/>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8235465"/>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366</TotalTime>
  <Words>513</Words>
  <Application>Microsoft Office PowerPoint</Application>
  <PresentationFormat>Widescreen</PresentationFormat>
  <Paragraphs>39</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Gill Sans MT</vt:lpstr>
      <vt:lpstr>Gallery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Native wildlife, native flora, landscapes, historic structures &amp; cultural imagery</dc:title>
  <dc:creator>Stewart Woodard</dc:creator>
  <cp:lastModifiedBy>Andy Brack</cp:lastModifiedBy>
  <cp:revision>46</cp:revision>
  <cp:lastPrinted>2018-08-03T21:56:30Z</cp:lastPrinted>
  <dcterms:created xsi:type="dcterms:W3CDTF">2018-08-06T14:06:21Z</dcterms:created>
  <dcterms:modified xsi:type="dcterms:W3CDTF">2018-08-07T11:11:59Z</dcterms:modified>
</cp:coreProperties>
</file>